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2" r:id="rId3"/>
    <p:sldId id="263" r:id="rId4"/>
    <p:sldId id="277" r:id="rId5"/>
    <p:sldId id="27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8" r:id="rId18"/>
    <p:sldId id="276" r:id="rId19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K\Documents\Ely\Budget\Tax%20Histo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K\Documents\Ely\Budget\Tax%20Histor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CITY OF ELY</a:t>
            </a:r>
          </a:p>
          <a:p>
            <a:pPr>
              <a:defRPr/>
            </a:pPr>
            <a:r>
              <a:rPr lang="en-US"/>
              <a:t>PROPERTY TAX LEVY RATE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'Levy History'!$A$37:$C$37</c:f>
              <c:strCache>
                <c:ptCount val="3"/>
                <c:pt idx="0">
                  <c:v>PROPERTY TAX LEVY/$1000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'Levy History'!$D$36:$M$36</c:f>
              <c:strCache>
                <c:ptCount val="9"/>
                <c:pt idx="0">
                  <c:v>FY 13</c:v>
                </c:pt>
                <c:pt idx="1">
                  <c:v>FY 14</c:v>
                </c:pt>
                <c:pt idx="2">
                  <c:v>FY 15</c:v>
                </c:pt>
                <c:pt idx="3">
                  <c:v>FY 16</c:v>
                </c:pt>
                <c:pt idx="4">
                  <c:v>FY 17</c:v>
                </c:pt>
                <c:pt idx="5">
                  <c:v>FY 18</c:v>
                </c:pt>
                <c:pt idx="6">
                  <c:v>FY 20</c:v>
                </c:pt>
                <c:pt idx="7">
                  <c:v> FY 21 </c:v>
                </c:pt>
                <c:pt idx="8">
                  <c:v>FY 22</c:v>
                </c:pt>
              </c:strCache>
            </c:strRef>
          </c:cat>
          <c:val>
            <c:numRef>
              <c:f>'Levy History'!$D$37:$M$37</c:f>
              <c:numCache>
                <c:formatCode>General</c:formatCode>
                <c:ptCount val="9"/>
                <c:pt idx="0">
                  <c:v>8.34</c:v>
                </c:pt>
                <c:pt idx="1">
                  <c:v>8.39</c:v>
                </c:pt>
                <c:pt idx="2">
                  <c:v>8.3800000000000008</c:v>
                </c:pt>
                <c:pt idx="3">
                  <c:v>8.36</c:v>
                </c:pt>
                <c:pt idx="4">
                  <c:v>8.34</c:v>
                </c:pt>
                <c:pt idx="5">
                  <c:v>8.4700000000000006</c:v>
                </c:pt>
                <c:pt idx="6">
                  <c:v>10.81</c:v>
                </c:pt>
                <c:pt idx="7" formatCode="_(* #,##0_);_(* \(#,##0\);_(* &quot;-&quot;??_);_(@_)">
                  <c:v>10.35</c:v>
                </c:pt>
                <c:pt idx="8">
                  <c:v>10.96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5B-4AE9-B81C-9AA049B3407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62804528"/>
        <c:axId val="562805840"/>
      </c:barChart>
      <c:catAx>
        <c:axId val="5628045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FISCAL YEAR</a:t>
                </a:r>
              </a:p>
            </c:rich>
          </c:tx>
          <c:layout>
            <c:manualLayout>
              <c:xMode val="edge"/>
              <c:yMode val="edge"/>
              <c:x val="0.44844795225585338"/>
              <c:y val="0.936680152221973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805840"/>
        <c:crosses val="autoZero"/>
        <c:auto val="1"/>
        <c:lblAlgn val="ctr"/>
        <c:lblOffset val="100"/>
        <c:noMultiLvlLbl val="0"/>
      </c:catAx>
      <c:valAx>
        <c:axId val="5628058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PROPERTY TAX LEVY/$1000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562804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Property Tax Levy 21-22</a:t>
            </a:r>
          </a:p>
        </c:rich>
      </c:tx>
      <c:layout>
        <c:manualLayout>
          <c:xMode val="edge"/>
          <c:yMode val="edge"/>
          <c:x val="0.24299999999999999"/>
          <c:y val="1.67399037455534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592-4F4D-B218-46116B0B65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592-4F4D-B218-46116B0B65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592-4F4D-B218-46116B0B65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592-4F4D-B218-46116B0B652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592-4F4D-B218-46116B0B652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A592-4F4D-B218-46116B0B652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592-4F4D-B218-46116B0B652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A592-4F4D-B218-46116B0B6528}"/>
                </c:ext>
              </c:extLst>
            </c:dLbl>
            <c:dLbl>
              <c:idx val="3"/>
              <c:layout>
                <c:manualLayout>
                  <c:x val="-4.4444444444444446E-2"/>
                  <c:y val="1.25549278091650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92-4F4D-B218-46116B0B6528}"/>
                </c:ext>
              </c:extLst>
            </c:dLbl>
            <c:dLbl>
              <c:idx val="4"/>
              <c:layout>
                <c:manualLayout>
                  <c:x val="9.4444444444444442E-2"/>
                  <c:y val="-8.36995187277674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592-4F4D-B218-46116B0B652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'Ely Tax Pie 21-22'!$A$2:$A$6</c:f>
              <c:strCache>
                <c:ptCount val="5"/>
                <c:pt idx="0">
                  <c:v>City </c:v>
                </c:pt>
                <c:pt idx="1">
                  <c:v>County</c:v>
                </c:pt>
                <c:pt idx="2">
                  <c:v>School Dist.</c:v>
                </c:pt>
                <c:pt idx="3">
                  <c:v>Comm College</c:v>
                </c:pt>
                <c:pt idx="4">
                  <c:v>Misc. Levies</c:v>
                </c:pt>
              </c:strCache>
              <c:extLst/>
            </c:strRef>
          </c:cat>
          <c:val>
            <c:numRef>
              <c:f>'Ely Tax Pie 21-22'!$B$2:$B$6</c:f>
              <c:numCache>
                <c:formatCode>0.00</c:formatCode>
                <c:ptCount val="5"/>
                <c:pt idx="0">
                  <c:v>10.955640000000001</c:v>
                </c:pt>
                <c:pt idx="1">
                  <c:v>6.24</c:v>
                </c:pt>
                <c:pt idx="2">
                  <c:v>16.608689999999999</c:v>
                </c:pt>
                <c:pt idx="3">
                  <c:v>1.3119499999999999</c:v>
                </c:pt>
                <c:pt idx="4">
                  <c:v>0.32168000000000002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A-A592-4F4D-B218-46116B0B6528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A592-4F4D-B218-46116B0B65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A592-4F4D-B218-46116B0B65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A592-4F4D-B218-46116B0B65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A592-4F4D-B218-46116B0B652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A592-4F4D-B218-46116B0B652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C-A592-4F4D-B218-46116B0B652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A592-4F4D-B218-46116B0B652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A592-4F4D-B218-46116B0B652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A592-4F4D-B218-46116B0B6528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A592-4F4D-B218-46116B0B652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'Ely Tax Pie 21-22'!$A$2:$A$6</c:f>
              <c:strCache>
                <c:ptCount val="5"/>
                <c:pt idx="0">
                  <c:v>City </c:v>
                </c:pt>
                <c:pt idx="1">
                  <c:v>County</c:v>
                </c:pt>
                <c:pt idx="2">
                  <c:v>School Dist.</c:v>
                </c:pt>
                <c:pt idx="3">
                  <c:v>Comm College</c:v>
                </c:pt>
                <c:pt idx="4">
                  <c:v>Misc. Levies</c:v>
                </c:pt>
              </c:strCache>
              <c:extLst/>
            </c:strRef>
          </c:cat>
          <c:val>
            <c:numRef>
              <c:f>'Ely Tax Pie 21-22'!$C$2:$C$6</c:f>
              <c:numCache>
                <c:formatCode>0%</c:formatCode>
                <c:ptCount val="5"/>
                <c:pt idx="0">
                  <c:v>0.30914984948343527</c:v>
                </c:pt>
                <c:pt idx="1">
                  <c:v>0.17608237042990058</c:v>
                </c:pt>
                <c:pt idx="2">
                  <c:v>0.46866947194477326</c:v>
                </c:pt>
                <c:pt idx="3">
                  <c:v>3.7021036199600649E-2</c:v>
                </c:pt>
                <c:pt idx="4">
                  <c:v>9.0772719422901309E-3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5-A592-4F4D-B218-46116B0B652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cap="all" baseline="0">
                <a:effectLst/>
              </a:rPr>
              <a:t>fye 22 </a:t>
            </a:r>
            <a:r>
              <a:rPr lang="en-US"/>
              <a:t>REVENUES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0624701568393002"/>
          <c:w val="0.99794555726759115"/>
          <c:h val="0.8771389288251247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4653-405A-B694-066268F31A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4653-405A-B694-066268F31A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4653-405A-B694-066268F31AA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4653-405A-B694-066268F31AA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4653-405A-B694-066268F31AA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4653-405A-B694-066268F31AA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4653-405A-B694-066268F31AA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4653-405A-B694-066268F31AA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4653-405A-B694-066268F31AA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4653-405A-B694-066268F31AAB}"/>
              </c:ext>
            </c:extLst>
          </c:dPt>
          <c:dLbls>
            <c:dLbl>
              <c:idx val="0"/>
              <c:layout>
                <c:manualLayout>
                  <c:x val="-0.15819209039548032"/>
                  <c:y val="9.96843329456720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19517205957884"/>
                      <c:h val="9.10782522013623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653-405A-B694-066268F31AAB}"/>
                </c:ext>
              </c:extLst>
            </c:dLbl>
            <c:dLbl>
              <c:idx val="1"/>
              <c:layout>
                <c:manualLayout>
                  <c:x val="-8.6286594761171037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53-405A-B694-066268F31AAB}"/>
                </c:ext>
              </c:extLst>
            </c:dLbl>
            <c:dLbl>
              <c:idx val="2"/>
              <c:layout>
                <c:manualLayout>
                  <c:x val="-8.0123266563944529E-2"/>
                  <c:y val="-0.215982721382289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53-405A-B694-066268F31AAB}"/>
                </c:ext>
              </c:extLst>
            </c:dLbl>
            <c:dLbl>
              <c:idx val="3"/>
              <c:layout>
                <c:manualLayout>
                  <c:x val="0"/>
                  <c:y val="6.64562219637801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53-405A-B694-066268F31AAB}"/>
                </c:ext>
              </c:extLst>
            </c:dLbl>
            <c:dLbl>
              <c:idx val="4"/>
              <c:layout>
                <c:manualLayout>
                  <c:x val="-5.5469953775038661E-2"/>
                  <c:y val="8.97158996511048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04511685654087"/>
                      <c:h val="9.10782522013623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4653-405A-B694-066268F31AAB}"/>
                </c:ext>
              </c:extLst>
            </c:dLbl>
            <c:dLbl>
              <c:idx val="5"/>
              <c:layout>
                <c:manualLayout>
                  <c:x val="-0.15408320493066255"/>
                  <c:y val="-0.309021432131583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653-405A-B694-066268F31AAB}"/>
                </c:ext>
              </c:extLst>
            </c:dLbl>
            <c:dLbl>
              <c:idx val="6"/>
              <c:layout>
                <c:manualLayout>
                  <c:x val="0.21982537236774524"/>
                  <c:y val="-0.318989865426150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653-405A-B694-066268F31AAB}"/>
                </c:ext>
              </c:extLst>
            </c:dLbl>
            <c:dLbl>
              <c:idx val="7"/>
              <c:layout>
                <c:manualLayout>
                  <c:x val="3.4925526450950178E-2"/>
                  <c:y val="0.289084565542448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653-405A-B694-066268F31AAB}"/>
                </c:ext>
              </c:extLst>
            </c:dLbl>
            <c:dLbl>
              <c:idx val="8"/>
              <c:layout>
                <c:manualLayout>
                  <c:x val="0.12942989214175654"/>
                  <c:y val="5.3164977571025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E734C2B-7F12-4835-AE57-047EDB57CC59}" type="CATEGORYNAM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>
                        <a:solidFill>
                          <a:schemeClr val="bg1"/>
                        </a:solidFill>
                      </a:rPr>
                      <a:t>, </a:t>
                    </a:r>
                    <a:fld id="{013AC0B3-7B89-4982-B67B-A877F00042BD}" type="VALU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baseline="0">
                        <a:solidFill>
                          <a:schemeClr val="bg1"/>
                        </a:solidFill>
                      </a:rPr>
                      <a:t>, </a:t>
                    </a:r>
                    <a:fld id="{41F85C24-FECB-4640-8022-430F455B1B83}" type="PERCENTAG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4653-405A-B694-066268F31AAB}"/>
                </c:ext>
              </c:extLst>
            </c:dLbl>
            <c:dLbl>
              <c:idx val="9"/>
              <c:layout>
                <c:manualLayout>
                  <c:x val="0.11093990755007704"/>
                  <c:y val="0.109652766240239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653-405A-B694-066268F31A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REVENUES!$B$2:$B$11</c:f>
              <c:strCache>
                <c:ptCount val="10"/>
                <c:pt idx="0">
                  <c:v>Property Taxes</c:v>
                </c:pt>
                <c:pt idx="1">
                  <c:v>Other City Taxes</c:v>
                </c:pt>
                <c:pt idx="2">
                  <c:v>Tax Increment Financing</c:v>
                </c:pt>
                <c:pt idx="3">
                  <c:v>Licenses &amp; Permits</c:v>
                </c:pt>
                <c:pt idx="4">
                  <c:v>Use of Money &amp; Property</c:v>
                </c:pt>
                <c:pt idx="5">
                  <c:v>Intergovernmental</c:v>
                </c:pt>
                <c:pt idx="6">
                  <c:v>Charges for Fees &amp; Service</c:v>
                </c:pt>
                <c:pt idx="7">
                  <c:v>Miscellaneous</c:v>
                </c:pt>
                <c:pt idx="8">
                  <c:v>Transfers In</c:v>
                </c:pt>
                <c:pt idx="9">
                  <c:v>Proceeds of Debt</c:v>
                </c:pt>
              </c:strCache>
            </c:strRef>
          </c:cat>
          <c:val>
            <c:numRef>
              <c:f>REVENUES!$C$2:$C$11</c:f>
              <c:numCache>
                <c:formatCode>_(* #,##0_);_(* \(#,##0\);_(* "-"??_);_(@_)</c:formatCode>
                <c:ptCount val="10"/>
                <c:pt idx="0">
                  <c:v>1004320</c:v>
                </c:pt>
                <c:pt idx="1">
                  <c:v>284908</c:v>
                </c:pt>
                <c:pt idx="2">
                  <c:v>435242</c:v>
                </c:pt>
                <c:pt idx="3">
                  <c:v>8250</c:v>
                </c:pt>
                <c:pt idx="4">
                  <c:v>16500</c:v>
                </c:pt>
                <c:pt idx="5">
                  <c:v>571678</c:v>
                </c:pt>
                <c:pt idx="6">
                  <c:v>1120075</c:v>
                </c:pt>
                <c:pt idx="7">
                  <c:v>40700</c:v>
                </c:pt>
                <c:pt idx="8">
                  <c:v>627353</c:v>
                </c:pt>
                <c:pt idx="9">
                  <c:v>567400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653-405A-B694-066268F31AA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baseline="0">
                <a:effectLst/>
              </a:rPr>
              <a:t>BACKFILL HISTORY 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7"/>
              <c:layout>
                <c:manualLayout>
                  <c:x val="2.398081534772182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$4,651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904-4FC0-8670-AF410CBE9E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'Levy History'!$F$52:$Q$52</c:f>
              <c:strCache>
                <c:ptCount val="11"/>
                <c:pt idx="0">
                  <c:v>FY 15</c:v>
                </c:pt>
                <c:pt idx="1">
                  <c:v>FY 16</c:v>
                </c:pt>
                <c:pt idx="2">
                  <c:v>FY 17</c:v>
                </c:pt>
                <c:pt idx="3">
                  <c:v>FY 18</c:v>
                </c:pt>
                <c:pt idx="4">
                  <c:v>FY 20</c:v>
                </c:pt>
                <c:pt idx="5">
                  <c:v> FY 21 </c:v>
                </c:pt>
                <c:pt idx="6">
                  <c:v>FY 22</c:v>
                </c:pt>
                <c:pt idx="7">
                  <c:v>FY 23</c:v>
                </c:pt>
                <c:pt idx="8">
                  <c:v>FY 24</c:v>
                </c:pt>
                <c:pt idx="9">
                  <c:v>FY 25</c:v>
                </c:pt>
                <c:pt idx="10">
                  <c:v>FY 26</c:v>
                </c:pt>
              </c:strCache>
            </c:strRef>
          </c:cat>
          <c:val>
            <c:numRef>
              <c:f>'Levy History'!$F$53:$Q$53</c:f>
              <c:numCache>
                <c:formatCode>"$"#,##0_);[Red]\("$"#,##0\)</c:formatCode>
                <c:ptCount val="11"/>
                <c:pt idx="0">
                  <c:v>2254.0300000000002</c:v>
                </c:pt>
                <c:pt idx="1">
                  <c:v>4651.8</c:v>
                </c:pt>
                <c:pt idx="2">
                  <c:v>5023.5200000000004</c:v>
                </c:pt>
                <c:pt idx="3">
                  <c:v>4286.18</c:v>
                </c:pt>
                <c:pt idx="4">
                  <c:v>5671.71</c:v>
                </c:pt>
                <c:pt idx="5" formatCode="_(* #,##0_);_(* \(#,##0\);_(* &quot;-&quot;??_);_(@_)">
                  <c:v>5461.48</c:v>
                </c:pt>
                <c:pt idx="6">
                  <c:v>5813.39</c:v>
                </c:pt>
                <c:pt idx="7" formatCode="0.0%">
                  <c:v>4650.71</c:v>
                </c:pt>
                <c:pt idx="8">
                  <c:v>3488.03</c:v>
                </c:pt>
                <c:pt idx="9">
                  <c:v>2325.36</c:v>
                </c:pt>
                <c:pt idx="10">
                  <c:v>1162.68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04-4FC0-8670-AF410CBE9E3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03268112"/>
        <c:axId val="403277624"/>
      </c:barChart>
      <c:catAx>
        <c:axId val="4032681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FISCAL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277624"/>
        <c:crosses val="autoZero"/>
        <c:auto val="1"/>
        <c:lblAlgn val="ctr"/>
        <c:lblOffset val="100"/>
        <c:noMultiLvlLbl val="0"/>
      </c:catAx>
      <c:valAx>
        <c:axId val="4032776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crossAx val="403268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33F1CC7-7855-46DA-86CB-2EA302357398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7740CB8-E8D7-470C-B5EF-B6D5F27CD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87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FY21-22 Goal 10.81-10.99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40CB8-E8D7-470C-B5EF-B6D5F27CD0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Total Levy 34.94 / $1000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40CB8-E8D7-470C-B5EF-B6D5F27CD0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0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C569-E30A-46FB-A1AD-175713743823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F387-8AB0-43BF-B5A9-C9CBF280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0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C569-E30A-46FB-A1AD-175713743823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F387-8AB0-43BF-B5A9-C9CBF280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0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C569-E30A-46FB-A1AD-175713743823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F387-8AB0-43BF-B5A9-C9CBF280577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2320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C569-E30A-46FB-A1AD-175713743823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F387-8AB0-43BF-B5A9-C9CBF280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32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C569-E30A-46FB-A1AD-175713743823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F387-8AB0-43BF-B5A9-C9CBF280577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6094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C569-E30A-46FB-A1AD-175713743823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F387-8AB0-43BF-B5A9-C9CBF280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83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C569-E30A-46FB-A1AD-175713743823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F387-8AB0-43BF-B5A9-C9CBF280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62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C569-E30A-46FB-A1AD-175713743823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F387-8AB0-43BF-B5A9-C9CBF280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9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C569-E30A-46FB-A1AD-175713743823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F387-8AB0-43BF-B5A9-C9CBF280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7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C569-E30A-46FB-A1AD-175713743823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F387-8AB0-43BF-B5A9-C9CBF280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8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C569-E30A-46FB-A1AD-175713743823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F387-8AB0-43BF-B5A9-C9CBF280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C569-E30A-46FB-A1AD-175713743823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F387-8AB0-43BF-B5A9-C9CBF280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8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C569-E30A-46FB-A1AD-175713743823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F387-8AB0-43BF-B5A9-C9CBF280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3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C569-E30A-46FB-A1AD-175713743823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F387-8AB0-43BF-B5A9-C9CBF280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8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C569-E30A-46FB-A1AD-175713743823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F387-8AB0-43BF-B5A9-C9CBF280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7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C569-E30A-46FB-A1AD-175713743823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F387-8AB0-43BF-B5A9-C9CBF280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1C569-E30A-46FB-A1AD-175713743823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E9F387-8AB0-43BF-B5A9-C9CBF280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3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7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9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11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17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CB0CDE10-D379-4332-A419-948003F14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FY 22-23 Budget Introduction</a:t>
            </a:r>
          </a:p>
          <a:p>
            <a:r>
              <a:rPr lang="en-US" i="1" dirty="0">
                <a:solidFill>
                  <a:schemeClr val="tx1"/>
                </a:solidFill>
              </a:rPr>
              <a:t>Adam Thompson</a:t>
            </a:r>
          </a:p>
          <a:p>
            <a:r>
              <a:rPr lang="en-US" i="1" dirty="0">
                <a:solidFill>
                  <a:schemeClr val="tx1"/>
                </a:solidFill>
              </a:rPr>
              <a:t>Cindy Kendall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986AA4-44DA-4A16-B91E-DB5A027B0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>
            <a:normAutofit/>
          </a:bodyPr>
          <a:lstStyle/>
          <a:p>
            <a:r>
              <a:rPr lang="en-US"/>
              <a:t>City of 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06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6D974-47D7-441C-9050-A3ABE8596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Use 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98868-A454-4C23-BBB0-9427B2E2B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2020 census is the controlling population of 2,328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Use for public expenditures 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elated to streets, storm sewers, streetlights and other traffic control signals.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0DA25D5-967B-448A-AC82-66BF1733B1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60836"/>
              </p:ext>
            </p:extLst>
          </p:nvPr>
        </p:nvGraphicFramePr>
        <p:xfrm>
          <a:off x="1127124" y="3280807"/>
          <a:ext cx="7670646" cy="2375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628">
                  <a:extLst>
                    <a:ext uri="{9D8B030D-6E8A-4147-A177-3AD203B41FA5}">
                      <a16:colId xmlns:a16="http://schemas.microsoft.com/office/drawing/2014/main" val="77933663"/>
                    </a:ext>
                  </a:extLst>
                </a:gridCol>
                <a:gridCol w="1698490">
                  <a:extLst>
                    <a:ext uri="{9D8B030D-6E8A-4147-A177-3AD203B41FA5}">
                      <a16:colId xmlns:a16="http://schemas.microsoft.com/office/drawing/2014/main" val="1951330610"/>
                    </a:ext>
                  </a:extLst>
                </a:gridCol>
                <a:gridCol w="1698490">
                  <a:extLst>
                    <a:ext uri="{9D8B030D-6E8A-4147-A177-3AD203B41FA5}">
                      <a16:colId xmlns:a16="http://schemas.microsoft.com/office/drawing/2014/main" val="3693661431"/>
                    </a:ext>
                  </a:extLst>
                </a:gridCol>
                <a:gridCol w="2503038">
                  <a:extLst>
                    <a:ext uri="{9D8B030D-6E8A-4147-A177-3AD203B41FA5}">
                      <a16:colId xmlns:a16="http://schemas.microsoft.com/office/drawing/2014/main" val="1697594925"/>
                    </a:ext>
                  </a:extLst>
                </a:gridCol>
              </a:tblGrid>
              <a:tr h="7407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FISCAL YEAR (FY)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DOT EXTIMATE PER CAPITA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DOLLAR VALUE OF ESTIMATE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AMOUNT PROJECTED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($1 less than DOT)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4531627"/>
                  </a:ext>
                </a:extLst>
              </a:tr>
              <a:tr h="3268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$125.50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$292,164.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$289,836.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2332776"/>
                  </a:ext>
                </a:extLst>
              </a:tr>
              <a:tr h="3268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$126.50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$294,492.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$292,164.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2641402"/>
                  </a:ext>
                </a:extLst>
              </a:tr>
              <a:tr h="3268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$127.50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$296,820.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$294,492.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984120"/>
                  </a:ext>
                </a:extLst>
              </a:tr>
              <a:tr h="3268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$128.00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$297,984.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$295,656.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7045602"/>
                  </a:ext>
                </a:extLst>
              </a:tr>
              <a:tr h="3268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$129.00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$300,312.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$297,984.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0805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533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E764E-7AB1-48EA-A8DB-77619FC9F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Option Sales 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65579-4C2E-4FA2-AED6-92D4C7FC7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Sunset of 6-30-2034 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 specific purposes are: Community improvements to include streets, storm sewer/runoff management, wastewater treatment, sanitary sewer and water infrastructure improvements, park/recreation improvements, reduction of short-term debt and other community improvements projects.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80B6DE-3541-445F-A555-60B3639B674E}"/>
              </a:ext>
            </a:extLst>
          </p:cNvPr>
          <p:cNvSpPr txBox="1"/>
          <p:nvPr/>
        </p:nvSpPr>
        <p:spPr>
          <a:xfrm>
            <a:off x="1129915" y="6271551"/>
            <a:ext cx="6100618" cy="281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i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Iowa Revenue Estimating Committee suggested 17% increase possible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7262C5E-A59A-43BD-9874-50939E632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029418"/>
              </p:ext>
            </p:extLst>
          </p:nvPr>
        </p:nvGraphicFramePr>
        <p:xfrm>
          <a:off x="1129915" y="3822961"/>
          <a:ext cx="7019786" cy="2425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1176">
                  <a:extLst>
                    <a:ext uri="{9D8B030D-6E8A-4147-A177-3AD203B41FA5}">
                      <a16:colId xmlns:a16="http://schemas.microsoft.com/office/drawing/2014/main" val="3399831328"/>
                    </a:ext>
                  </a:extLst>
                </a:gridCol>
                <a:gridCol w="2039221">
                  <a:extLst>
                    <a:ext uri="{9D8B030D-6E8A-4147-A177-3AD203B41FA5}">
                      <a16:colId xmlns:a16="http://schemas.microsoft.com/office/drawing/2014/main" val="2813681701"/>
                    </a:ext>
                  </a:extLst>
                </a:gridCol>
                <a:gridCol w="3019389">
                  <a:extLst>
                    <a:ext uri="{9D8B030D-6E8A-4147-A177-3AD203B41FA5}">
                      <a16:colId xmlns:a16="http://schemas.microsoft.com/office/drawing/2014/main" val="1611890583"/>
                    </a:ext>
                  </a:extLst>
                </a:gridCol>
              </a:tblGrid>
              <a:tr h="6749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FISCAL YEAR (FY)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AMOUNT RECEIVED/OR PROJECTED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4169376"/>
                  </a:ext>
                </a:extLst>
              </a:tr>
              <a:tr h="217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$196,020.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1663139"/>
                  </a:ext>
                </a:extLst>
              </a:tr>
              <a:tr h="217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$216,846.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1813171"/>
                  </a:ext>
                </a:extLst>
              </a:tr>
              <a:tr h="217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$244,797.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7903474"/>
                  </a:ext>
                </a:extLst>
              </a:tr>
              <a:tr h="217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$270,121.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Increase in on-line spending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7643401"/>
                  </a:ext>
                </a:extLst>
              </a:tr>
              <a:tr h="4461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$333,496.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Iowa Revenue Estimating Committee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7731339"/>
                  </a:ext>
                </a:extLst>
              </a:tr>
              <a:tr h="217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$380,186.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Up 14 percent</a:t>
                      </a:r>
                      <a:r>
                        <a:rPr lang="en-US" sz="1100" baseline="30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8396143"/>
                  </a:ext>
                </a:extLst>
              </a:tr>
              <a:tr h="217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$433,412.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Up 14 percent</a:t>
                      </a:r>
                      <a:r>
                        <a:rPr lang="en-US" sz="1100" baseline="300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4500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438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A022B-5B60-4B74-B3F2-33A04E4D7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99671-E0A0-4DA3-9477-07C8F7D62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Tax increment finance funding is directly related to the City’s Urban Renewal Plan and the active projects within the plan which anticipates reimbursement for qualifying projects.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9602006-4C1A-4808-A115-2E1E8FF113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423090"/>
              </p:ext>
            </p:extLst>
          </p:nvPr>
        </p:nvGraphicFramePr>
        <p:xfrm>
          <a:off x="1102325" y="3323705"/>
          <a:ext cx="6539446" cy="2947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4512">
                  <a:extLst>
                    <a:ext uri="{9D8B030D-6E8A-4147-A177-3AD203B41FA5}">
                      <a16:colId xmlns:a16="http://schemas.microsoft.com/office/drawing/2014/main" val="1076344188"/>
                    </a:ext>
                  </a:extLst>
                </a:gridCol>
                <a:gridCol w="1634512">
                  <a:extLst>
                    <a:ext uri="{9D8B030D-6E8A-4147-A177-3AD203B41FA5}">
                      <a16:colId xmlns:a16="http://schemas.microsoft.com/office/drawing/2014/main" val="101138133"/>
                    </a:ext>
                  </a:extLst>
                </a:gridCol>
                <a:gridCol w="1635211">
                  <a:extLst>
                    <a:ext uri="{9D8B030D-6E8A-4147-A177-3AD203B41FA5}">
                      <a16:colId xmlns:a16="http://schemas.microsoft.com/office/drawing/2014/main" val="2019389773"/>
                    </a:ext>
                  </a:extLst>
                </a:gridCol>
                <a:gridCol w="1635211">
                  <a:extLst>
                    <a:ext uri="{9D8B030D-6E8A-4147-A177-3AD203B41FA5}">
                      <a16:colId xmlns:a16="http://schemas.microsoft.com/office/drawing/2014/main" val="309428589"/>
                    </a:ext>
                  </a:extLst>
                </a:gridCol>
              </a:tblGrid>
              <a:tr h="2059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FISCAL YEAR (FY)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Amount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4790486"/>
                  </a:ext>
                </a:extLst>
              </a:tr>
              <a:tr h="2059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1231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Debt retirement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$210,837.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3980632"/>
                  </a:ext>
                </a:extLst>
              </a:tr>
              <a:tr h="2059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Debt retirement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$210,836.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3547064"/>
                  </a:ext>
                </a:extLst>
              </a:tr>
              <a:tr h="2059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Debt retirement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$210,416.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978380"/>
                  </a:ext>
                </a:extLst>
              </a:tr>
              <a:tr h="4226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Debt retirement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$148,241.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new TIF requested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2365689"/>
                  </a:ext>
                </a:extLst>
              </a:tr>
              <a:tr h="6394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Potential early Debt &amp; Downtown Inf. Design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$435,242.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$139,640 new request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1496707"/>
                  </a:ext>
                </a:extLst>
              </a:tr>
              <a:tr h="6394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FY 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Updated certified debt to fulfill TIF liabilities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$361,868.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4031203"/>
                  </a:ext>
                </a:extLst>
              </a:tr>
              <a:tr h="4226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TBD by projects approved by Council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?????????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4609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573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3E080-898F-468A-A32E-26C6E22EB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Obligation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20D0F-801D-4805-8EBD-85CCB63D5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Debt Limit of 5% of 100% assessed valuation</a:t>
            </a:r>
          </a:p>
          <a:p>
            <a:r>
              <a:rPr lang="en-US" sz="1800" dirty="0">
                <a:effectLst/>
                <a:ea typeface="Calibri" panose="020F0502020204030204" pitchFamily="34" charset="0"/>
              </a:rPr>
              <a:t>For completed FY 23, that equals $10,415,445 of which $4,495,000 is outstanding as of July 1, 2021.</a:t>
            </a:r>
          </a:p>
          <a:p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As of 6-30-20, $1,028,758 in bond construction funds are available to complete existing projects.</a:t>
            </a:r>
          </a:p>
          <a:p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During this budget process, the Council will determine capital projects for FY 23. Financial planning and scheduling of these projects will determine if General Obligation Bonds are a good fit for the City.</a:t>
            </a:r>
          </a:p>
          <a:p>
            <a:r>
              <a:rPr lang="en-US" sz="1800" dirty="0">
                <a:effectLst/>
                <a:ea typeface="Calibri" panose="020F0502020204030204" pitchFamily="34" charset="0"/>
              </a:rPr>
              <a:t>To maintain a steady property tax some blending of the use of Local Option Sales tax, tax increment financing and general obligations bonds will support the capital improvement plan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12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99BA9-99F5-4481-8BF8-832CF0F5A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Utility Fees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3AED1-D81E-4F22-A1D7-E0B1EA462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Utility fees to support the operation and future maintenance of water, sanitary sewer, storm sewer facilities and infrastructure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Currently the city has two SFR loans for the water and sewer utilities which is also repaid by the utility fees. At 6-30-20 the amount of these outstanding loans equaled: water ($531,000) and sewer ($726,000)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New $2,703,000 SRF Loan January 7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, 2022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036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31D6-00F9-4653-B0DF-AAC81E6AA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Tax Levy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DEB00-0F15-429E-A00D-43961FB9B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Debt Service &amp; Employee Benefits FY 22-23</a:t>
            </a:r>
          </a:p>
          <a:p>
            <a:r>
              <a:rPr lang="en-US" dirty="0"/>
              <a:t>Capital Improvement Levy (.675/$1000)</a:t>
            </a:r>
          </a:p>
          <a:p>
            <a:r>
              <a:rPr lang="en-US" dirty="0"/>
              <a:t>Support of Public Library Levy (.27/$1000)</a:t>
            </a:r>
          </a:p>
          <a:p>
            <a:r>
              <a:rPr lang="en-US" dirty="0"/>
              <a:t>Support Local EMA (amt </a:t>
            </a:r>
            <a:r>
              <a:rPr lang="en-US" dirty="0" err="1"/>
              <a:t>nec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33006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63AF9-79D4-4D0A-8340-FCD2C6629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Franchise Fee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65BC3-CD62-4307-B565-2BD83D93D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City of Ely Utility Franchise Fee 1%</a:t>
            </a:r>
          </a:p>
          <a:p>
            <a:r>
              <a:rPr lang="en-US" dirty="0"/>
              <a:t>Can go up to 5% for approximately $40,000 in additional revenue. </a:t>
            </a:r>
          </a:p>
          <a:p>
            <a:r>
              <a:rPr lang="en-US" dirty="0"/>
              <a:t>Franchise fee increase to be recurved for emergency funding. Franchise fee can be increase more quickly that property taxes. </a:t>
            </a:r>
          </a:p>
          <a:p>
            <a:r>
              <a:rPr lang="en-US" dirty="0"/>
              <a:t>https://iowautility.org/about/franchise-fees/</a:t>
            </a:r>
          </a:p>
        </p:txBody>
      </p:sp>
    </p:spTree>
    <p:extLst>
      <p:ext uri="{BB962C8B-B14F-4D97-AF65-F5344CB8AC3E}">
        <p14:creationId xmlns:p14="http://schemas.microsoft.com/office/powerpoint/2010/main" val="216643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C8E37-2465-41A9-ACF9-9A76033D2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Budget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55443-BE16-4A2F-B806-47E75C8F2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Roads: Vista, Rowley, Banner Valley, PW Access Road</a:t>
            </a:r>
          </a:p>
          <a:p>
            <a:r>
              <a:rPr lang="en-US" dirty="0"/>
              <a:t>Emergency Prep: Storm Shelter at PW, Permanent Generators, PW Facility Integration</a:t>
            </a:r>
          </a:p>
          <a:p>
            <a:r>
              <a:rPr lang="en-US" dirty="0"/>
              <a:t>Stormwater: Meadow Brook, North Dr. Cul-de-sac </a:t>
            </a:r>
          </a:p>
          <a:p>
            <a:r>
              <a:rPr lang="en-US" dirty="0"/>
              <a:t>Water: Drinking Water Treatment</a:t>
            </a:r>
          </a:p>
          <a:p>
            <a:r>
              <a:rPr lang="en-US" dirty="0"/>
              <a:t>Sewer: Treatment Plant Differed Maintenance </a:t>
            </a:r>
          </a:p>
          <a:p>
            <a:r>
              <a:rPr lang="en-US" dirty="0"/>
              <a:t>Projects: Old Town Ely, City Park Parking Lot, Public Works Facility </a:t>
            </a:r>
          </a:p>
          <a:p>
            <a:r>
              <a:rPr lang="en-US" dirty="0"/>
              <a:t>Equipment: New Plow Truck, Heavy Duty Trailer 12K </a:t>
            </a:r>
            <a:r>
              <a:rPr lang="en-US" dirty="0" err="1"/>
              <a:t>lbs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4048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146EF-FF40-4EF5-995E-38A7C901C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Review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85FE8-4F1E-4FA8-8DCD-76DEE4D4A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First Budget Work Session January 17</a:t>
            </a:r>
            <a:r>
              <a:rPr lang="en-US" baseline="30000" dirty="0"/>
              <a:t>th</a:t>
            </a:r>
            <a:r>
              <a:rPr lang="en-US" dirty="0"/>
              <a:t> 5:30-7pm</a:t>
            </a:r>
          </a:p>
          <a:p>
            <a:pPr lvl="1">
              <a:buFontTx/>
              <a:buChar char="-"/>
            </a:pPr>
            <a:r>
              <a:rPr lang="en-US" dirty="0"/>
              <a:t>Detail Intro</a:t>
            </a:r>
          </a:p>
          <a:p>
            <a:pPr lvl="1">
              <a:buFontTx/>
              <a:buChar char="-"/>
            </a:pPr>
            <a:r>
              <a:rPr lang="en-US" dirty="0"/>
              <a:t>Department Budget (City Hall, Parks, Rec, Beautification)</a:t>
            </a:r>
          </a:p>
          <a:p>
            <a:pPr lvl="1">
              <a:buFontTx/>
              <a:buChar char="-"/>
            </a:pPr>
            <a:r>
              <a:rPr lang="en-US" dirty="0"/>
              <a:t>Other funds (if we have time)</a:t>
            </a:r>
          </a:p>
          <a:p>
            <a:r>
              <a:rPr lang="en-US" dirty="0"/>
              <a:t>Second Budget Work Session January 24</a:t>
            </a:r>
            <a:r>
              <a:rPr lang="en-US" baseline="30000" dirty="0"/>
              <a:t>th</a:t>
            </a:r>
            <a:r>
              <a:rPr lang="en-US" dirty="0"/>
              <a:t> 5:30pm-8pm</a:t>
            </a:r>
          </a:p>
          <a:p>
            <a:pPr lvl="1">
              <a:buFontTx/>
              <a:buChar char="-"/>
            </a:pPr>
            <a:r>
              <a:rPr lang="en-US" dirty="0"/>
              <a:t>Department Budget (Library, Streets, Water, Sewer)</a:t>
            </a:r>
          </a:p>
          <a:p>
            <a:pPr lvl="1">
              <a:buFontTx/>
              <a:buChar char="-"/>
            </a:pPr>
            <a:r>
              <a:rPr lang="en-US" dirty="0"/>
              <a:t>Capital Projects &amp; Equipment</a:t>
            </a:r>
          </a:p>
          <a:p>
            <a:pPr lvl="1">
              <a:buFontTx/>
              <a:buChar char="-"/>
            </a:pPr>
            <a:r>
              <a:rPr lang="en-US" dirty="0"/>
              <a:t>Other funds</a:t>
            </a:r>
          </a:p>
          <a:p>
            <a:pPr lvl="1">
              <a:buFontTx/>
              <a:buChar char="-"/>
            </a:pPr>
            <a:r>
              <a:rPr lang="en-US" dirty="0"/>
              <a:t>Questions &amp; Closing</a:t>
            </a:r>
          </a:p>
          <a:p>
            <a:r>
              <a:rPr lang="en-US" dirty="0"/>
              <a:t>Third Session January 31st 5:30pm-8pm</a:t>
            </a:r>
          </a:p>
          <a:p>
            <a:pPr lvl="1">
              <a:buFontTx/>
              <a:buChar char="-"/>
            </a:pPr>
            <a:r>
              <a:rPr lang="en-US" dirty="0"/>
              <a:t>As needed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6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12112-C3B0-49AD-B127-9799D173B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base"/>
            <a:r>
              <a:rPr lang="en-US" b="1" i="0" dirty="0">
                <a:solidFill>
                  <a:srgbClr val="297350"/>
                </a:solidFill>
                <a:effectLst/>
                <a:latin typeface="futura_condensedmedium"/>
              </a:rPr>
              <a:t>Historic Property Tax</a:t>
            </a:r>
            <a:endParaRPr lang="en-US" b="0" i="0" dirty="0">
              <a:solidFill>
                <a:srgbClr val="297350"/>
              </a:solidFill>
              <a:effectLst/>
              <a:latin typeface="futura_condensedmedium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40F0D35-4FC6-4FD5-9A1B-D58A83163B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981983"/>
              </p:ext>
            </p:extLst>
          </p:nvPr>
        </p:nvGraphicFramePr>
        <p:xfrm>
          <a:off x="677863" y="2160588"/>
          <a:ext cx="793429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6717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EE9F1-5CC4-43C3-9D50-DEA97697B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Property Tax Levy 20-21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72F5BAD-BF71-4C8D-83F6-DBAD674738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7334" y="1930400"/>
            <a:ext cx="8093146" cy="397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094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5F607-8B74-47D6-B7A2-3542A2D07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Property Tax Levy 21-22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B2C5D7B-CC29-4B6C-8AA8-75F0B73D7E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609928"/>
              </p:ext>
            </p:extLst>
          </p:nvPr>
        </p:nvGraphicFramePr>
        <p:xfrm>
          <a:off x="677335" y="1660849"/>
          <a:ext cx="8596668" cy="5001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4662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5AAC0-D71F-4BF8-8DD8-443555167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Comparable Communities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5CAEB4-8528-4DE5-9B8A-055B353ACB3C}"/>
              </a:ext>
            </a:extLst>
          </p:cNvPr>
          <p:cNvSpPr/>
          <p:nvPr/>
        </p:nvSpPr>
        <p:spPr>
          <a:xfrm>
            <a:off x="8691239" y="2334828"/>
            <a:ext cx="705581" cy="252278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36BD6C-A601-4019-B5EE-E4450AD9640C}"/>
              </a:ext>
            </a:extLst>
          </p:cNvPr>
          <p:cNvSpPr txBox="1"/>
          <p:nvPr/>
        </p:nvSpPr>
        <p:spPr>
          <a:xfrm>
            <a:off x="594505" y="4969650"/>
            <a:ext cx="9036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																		High</a:t>
            </a:r>
          </a:p>
          <a:p>
            <a:r>
              <a:rPr lang="en-US" sz="1400" dirty="0"/>
              <a:t>Fairfax 	Solon		Ely 	   Prairie City   	  Blue Grass 	   Tiffin 	    Huxley 	     Hull 	Center Point</a:t>
            </a: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6CEDA4F5-6A51-4DF6-B561-E31DDCCB22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6630" y="2006928"/>
            <a:ext cx="8715800" cy="281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88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329B7-B051-4CA1-A1E2-21168AE1B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Revenues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CF500-4426-4A78-9B82-CBBEA633F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current budget FY 21-22 property tax and tax Increment financing account for $1,435,562 (31%) of revenues that supported the General fund and debt service repayments.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second largest revenue was charges for services at $1,120,075 (24%). within the water, sewer and storm sewer utilities. Small amounts of service fees can also be attributed to park and rec, the library and the rents at city hall.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Revenues from other governments total $571,678 (12%) double that of last fiscal year due to federal incentives and Covid relief. Other city taxes, such as Local Option Sales Tax and Utility Franchise tax contributed $284,908 (6%) another increase over FY 21. Licenses, permits, use of money and property and miscellaneous revenues combined totaled $65,450 across all funds.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26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E9991-6BB6-4899-BC61-0FE5ECB92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Revenues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A9A5341-6D6D-44BC-A48D-35252F97C9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0068428"/>
              </p:ext>
            </p:extLst>
          </p:nvPr>
        </p:nvGraphicFramePr>
        <p:xfrm>
          <a:off x="677334" y="1955553"/>
          <a:ext cx="7037361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5390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348DE-0B2C-4464-AEEE-9E70D55EA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Valuation History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B1D54AB-1AC6-4A8A-A37F-3C1111349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521442" cy="3880773"/>
          </a:xfrm>
        </p:spPr>
        <p:txBody>
          <a:bodyPr/>
          <a:lstStyle/>
          <a:p>
            <a:r>
              <a:rPr lang="en-US" dirty="0"/>
              <a:t>Well position to hold tax rate consistent with FY22 of $10.96/$1,000 of taxable valuation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112C3F-232C-4208-B67D-82FE664D3F3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059" y="111125"/>
            <a:ext cx="2978150" cy="6635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0291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F5B37-E172-4B43-AFA2-FC7300E75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CE21C-2D50-43C0-A030-E11558921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Due to the $8.10/1,000 of taxable property limitations in the general fund, the capacity for revenue growth is limited even considering the amount of growth in Ely’s valuation.</a:t>
            </a:r>
          </a:p>
          <a:p>
            <a:r>
              <a:rPr lang="en-US" dirty="0">
                <a:latin typeface="Calibri" panose="020F0502020204030204" pitchFamily="34" charset="0"/>
              </a:rPr>
              <a:t>Roll back formula not controlled by the City</a:t>
            </a:r>
          </a:p>
          <a:p>
            <a:r>
              <a:rPr lang="en-US" dirty="0">
                <a:latin typeface="Calibri" panose="020F0502020204030204" pitchFamily="34" charset="0"/>
              </a:rPr>
              <a:t>Council approve $25,000 transfer to equipment reserve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little commercial or industrial property in Ely, the back fill impact falls into the four-year phase out schedule shown below: 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AB9B2EE-E5F0-4B34-9472-60562E0EE5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3245152"/>
              </p:ext>
            </p:extLst>
          </p:nvPr>
        </p:nvGraphicFramePr>
        <p:xfrm>
          <a:off x="1096736" y="4647681"/>
          <a:ext cx="6461060" cy="189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18221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1191</Words>
  <Application>Microsoft Office PowerPoint</Application>
  <PresentationFormat>Widescreen</PresentationFormat>
  <Paragraphs>185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futura_condensedmedium</vt:lpstr>
      <vt:lpstr>Trebuchet MS</vt:lpstr>
      <vt:lpstr>Wingdings 3</vt:lpstr>
      <vt:lpstr>Facet</vt:lpstr>
      <vt:lpstr>City of Ely</vt:lpstr>
      <vt:lpstr>Historic Property Tax</vt:lpstr>
      <vt:lpstr>Combined Property Tax Levy 20-21</vt:lpstr>
      <vt:lpstr>Combined Property Tax Levy 21-22</vt:lpstr>
      <vt:lpstr>Comparable Communities</vt:lpstr>
      <vt:lpstr>Overview of Revenues</vt:lpstr>
      <vt:lpstr>Overview of Revenues</vt:lpstr>
      <vt:lpstr>Valuation History</vt:lpstr>
      <vt:lpstr>General Fund</vt:lpstr>
      <vt:lpstr>Road Use Tax</vt:lpstr>
      <vt:lpstr>Local Option Sales Tax</vt:lpstr>
      <vt:lpstr>TIF</vt:lpstr>
      <vt:lpstr>General Obligation Bonds</vt:lpstr>
      <vt:lpstr>Utility Fees</vt:lpstr>
      <vt:lpstr>Future Tax Levy</vt:lpstr>
      <vt:lpstr>Franchise Fee</vt:lpstr>
      <vt:lpstr>General Budget Comments</vt:lpstr>
      <vt:lpstr>Budget Review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Ely</dc:title>
  <dc:creator>City Admin</dc:creator>
  <cp:lastModifiedBy>Adam Thompon</cp:lastModifiedBy>
  <cp:revision>13</cp:revision>
  <cp:lastPrinted>2022-01-04T00:40:04Z</cp:lastPrinted>
  <dcterms:created xsi:type="dcterms:W3CDTF">2020-10-30T18:45:20Z</dcterms:created>
  <dcterms:modified xsi:type="dcterms:W3CDTF">2022-01-04T00:40:05Z</dcterms:modified>
</cp:coreProperties>
</file>