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sldIdLst>
    <p:sldId id="257" r:id="rId3"/>
    <p:sldId id="277" r:id="rId4"/>
    <p:sldId id="278" r:id="rId5"/>
    <p:sldId id="281" r:id="rId6"/>
    <p:sldId id="282" r:id="rId7"/>
    <p:sldId id="288" r:id="rId8"/>
    <p:sldId id="290" r:id="rId9"/>
    <p:sldId id="289" r:id="rId10"/>
    <p:sldId id="276" r:id="rId11"/>
    <p:sldId id="287" r:id="rId1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6AD-57A8-4F2D-AC17-F3667B96969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2DA8-FC55-4FF3-A385-78F5417B0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5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6AD-57A8-4F2D-AC17-F3667B96969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2DA8-FC55-4FF3-A385-78F5417B0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1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6AD-57A8-4F2D-AC17-F3667B96969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2DA8-FC55-4FF3-A385-78F5417B0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2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A8F-49FF-754B-B6A8-75A3E79CA24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CD-BF14-5443-A39A-8B26AE7CFC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3" y="3713068"/>
            <a:ext cx="6144684" cy="469686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3" y="4197581"/>
            <a:ext cx="6144684" cy="469686"/>
          </a:xfrm>
        </p:spPr>
        <p:txBody>
          <a:bodyPr>
            <a:noAutofit/>
          </a:bodyPr>
          <a:lstStyle>
            <a:lvl1pPr marL="0" indent="0">
              <a:buNone/>
              <a:defRPr sz="1575" b="1">
                <a:solidFill>
                  <a:schemeClr val="accent2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207389" y="1329463"/>
            <a:ext cx="2397784" cy="17983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8207389" y="3272083"/>
            <a:ext cx="2397784" cy="17983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5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A8F-49FF-754B-B6A8-75A3E79CA24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CD-BF14-5443-A39A-8B26AE7CFC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2" y="3713068"/>
            <a:ext cx="6144684" cy="469686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2" y="4197581"/>
            <a:ext cx="6144684" cy="469686"/>
          </a:xfr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207389" y="1329463"/>
            <a:ext cx="2397784" cy="17983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8207389" y="3272083"/>
            <a:ext cx="2397784" cy="17983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94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A8F-49FF-754B-B6A8-75A3E79CA24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CD-BF14-5443-A39A-8B26AE7CFC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289655"/>
            <a:ext cx="10842248" cy="469686"/>
          </a:xfrm>
        </p:spPr>
        <p:txBody>
          <a:bodyPr/>
          <a:lstStyle>
            <a:lvl1pPr marL="0" indent="0">
              <a:buNone/>
              <a:defRPr sz="3200" b="1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Divider Page Heading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2" y="2774168"/>
            <a:ext cx="10910455" cy="469686"/>
          </a:xfr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Divider Page Subheading</a:t>
            </a:r>
          </a:p>
        </p:txBody>
      </p:sp>
    </p:spTree>
    <p:extLst>
      <p:ext uri="{BB962C8B-B14F-4D97-AF65-F5344CB8AC3E}">
        <p14:creationId xmlns:p14="http://schemas.microsoft.com/office/powerpoint/2010/main" val="416360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A8F-49FF-754B-B6A8-75A3E79CA24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CD-BF14-5443-A39A-8B26AE7CFC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4" y="6501248"/>
            <a:ext cx="1105216" cy="22022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69218"/>
            <a:ext cx="10515600" cy="45507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769"/>
            <a:ext cx="10515600" cy="1043403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2358478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A8F-49FF-754B-B6A8-75A3E79CA24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CD-BF14-5443-A39A-8B26AE7CFC3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4" y="6501248"/>
            <a:ext cx="1105216" cy="2202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66255"/>
            <a:ext cx="10515600" cy="377270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2926"/>
            <a:ext cx="10515600" cy="326714"/>
          </a:xfrm>
        </p:spPr>
        <p:txBody>
          <a:bodyPr anchor="ctr">
            <a:normAutofit/>
          </a:bodyPr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369219"/>
            <a:ext cx="105156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0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3402"/>
            <a:ext cx="12192000" cy="581459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A8F-49FF-754B-B6A8-75A3E79CA24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CD-BF14-5443-A39A-8B26AE7CFC3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4" y="6501248"/>
            <a:ext cx="1105216" cy="22022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"/>
            <a:ext cx="10515600" cy="1043403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3717297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A8F-49FF-754B-B6A8-75A3E79CA24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CD-BF14-5443-A39A-8B26AE7CFC3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4" y="6501248"/>
            <a:ext cx="1105216" cy="22022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"/>
            <a:ext cx="10515600" cy="1043403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130104" y="1369219"/>
            <a:ext cx="5223696" cy="3263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1087820"/>
            <a:ext cx="5516033" cy="57701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22320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42988"/>
            <a:ext cx="12192000" cy="58150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A8F-49FF-754B-B6A8-75A3E79CA24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30ECD-BF14-5443-A39A-8B26AE7CFC3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4" y="6501248"/>
            <a:ext cx="1105216" cy="22022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66255"/>
            <a:ext cx="10515600" cy="377270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en-US" dirty="0"/>
              <a:t>Click to add Heading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2926"/>
            <a:ext cx="10515600" cy="326714"/>
          </a:xfrm>
        </p:spPr>
        <p:txBody>
          <a:bodyPr anchor="ctr">
            <a:normAutofit/>
          </a:bodyPr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342900" indent="0">
              <a:buFont typeface="Arial" panose="020B0604020202020204" pitchFamily="34" charset="0"/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419409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6AD-57A8-4F2D-AC17-F3667B96969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2DA8-FC55-4FF3-A385-78F5417B0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4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6AD-57A8-4F2D-AC17-F3667B96969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2DA8-FC55-4FF3-A385-78F5417B0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2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6AD-57A8-4F2D-AC17-F3667B96969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2DA8-FC55-4FF3-A385-78F5417B0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9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6AD-57A8-4F2D-AC17-F3667B96969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2DA8-FC55-4FF3-A385-78F5417B0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1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6AD-57A8-4F2D-AC17-F3667B96969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2DA8-FC55-4FF3-A385-78F5417B0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9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6AD-57A8-4F2D-AC17-F3667B96969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2DA8-FC55-4FF3-A385-78F5417B0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4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6AD-57A8-4F2D-AC17-F3667B96969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2DA8-FC55-4FF3-A385-78F5417B0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3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6AD-57A8-4F2D-AC17-F3667B96969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92DA8-FC55-4FF3-A385-78F5417B0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0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736AD-57A8-4F2D-AC17-F3667B96969F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2DA8-FC55-4FF3-A385-78F5417B0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6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AAA8F-49FF-754B-B6A8-75A3E79CA24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30ECD-BF14-5443-A39A-8B26AE7C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8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03070" y="605884"/>
            <a:ext cx="4608513" cy="469686"/>
          </a:xfrm>
        </p:spPr>
        <p:txBody>
          <a:bodyPr>
            <a:normAutofit/>
          </a:bodyPr>
          <a:lstStyle/>
          <a:p>
            <a:r>
              <a:rPr lang="en-US" dirty="0"/>
              <a:t>Ely Downtown Design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703070" y="1090397"/>
            <a:ext cx="4608513" cy="469686"/>
          </a:xfrm>
        </p:spPr>
        <p:txBody>
          <a:bodyPr/>
          <a:lstStyle/>
          <a:p>
            <a:r>
              <a:rPr lang="en-US" dirty="0"/>
              <a:t>City of Ely, Iowa</a:t>
            </a:r>
          </a:p>
          <a:p>
            <a:r>
              <a:rPr lang="en-US" b="0" dirty="0"/>
              <a:t>February 6th, 2023</a:t>
            </a:r>
          </a:p>
        </p:txBody>
      </p:sp>
      <p:pic>
        <p:nvPicPr>
          <p:cNvPr id="26" name="Picture Placeholder 25" descr="A picture containing sky, outdoor, road, way&#10;&#10;Description automatically generated">
            <a:extLst>
              <a:ext uri="{FF2B5EF4-FFF2-40B4-BE49-F238E27FC236}">
                <a16:creationId xmlns:a16="http://schemas.microsoft.com/office/drawing/2014/main" id="{89AFF7C2-B13C-44B2-8259-67214DE4B5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6" r="12536"/>
          <a:stretch>
            <a:fillRect/>
          </a:stretch>
        </p:blipFill>
        <p:spPr>
          <a:xfrm>
            <a:off x="1040235" y="1765874"/>
            <a:ext cx="4987239" cy="4987239"/>
          </a:xfrm>
        </p:spPr>
      </p:pic>
      <p:pic>
        <p:nvPicPr>
          <p:cNvPr id="22" name="Picture Placeholder 21" descr="A picture containing sky, grass, outdoor, road&#10;&#10;Description automatically generated">
            <a:extLst>
              <a:ext uri="{FF2B5EF4-FFF2-40B4-BE49-F238E27FC236}">
                <a16:creationId xmlns:a16="http://schemas.microsoft.com/office/drawing/2014/main" id="{85E6B14C-EDDF-4064-9613-543BB6C45E6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533"/>
          <a:stretch>
            <a:fillRect/>
          </a:stretch>
        </p:blipFill>
        <p:spPr>
          <a:xfrm>
            <a:off x="6164527" y="1780701"/>
            <a:ext cx="4987237" cy="4987237"/>
          </a:xfrm>
        </p:spPr>
      </p:pic>
      <p:pic>
        <p:nvPicPr>
          <p:cNvPr id="1026" name="Picture 2" descr="Ely, IA">
            <a:extLst>
              <a:ext uri="{FF2B5EF4-FFF2-40B4-BE49-F238E27FC236}">
                <a16:creationId xmlns:a16="http://schemas.microsoft.com/office/drawing/2014/main" id="{D4D510C6-9F04-4B10-BCD3-4B8074852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606" y="895172"/>
            <a:ext cx="1548244" cy="8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8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Cost Breakdown (Construction Only)</a:t>
            </a:r>
            <a:br>
              <a:rPr lang="en-US" dirty="0"/>
            </a:br>
            <a:endParaRPr lang="en-US" b="0" dirty="0"/>
          </a:p>
        </p:txBody>
      </p:sp>
      <p:pic>
        <p:nvPicPr>
          <p:cNvPr id="2050" name="Picture 2" descr="Ely, IA">
            <a:extLst>
              <a:ext uri="{FF2B5EF4-FFF2-40B4-BE49-F238E27FC236}">
                <a16:creationId xmlns:a16="http://schemas.microsoft.com/office/drawing/2014/main" id="{CFF03E5E-76B5-4A48-B1B3-4369D684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545" y="6355971"/>
            <a:ext cx="903652" cy="5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E0EDDE-0922-441A-AF5B-5B362BF1BE35}"/>
              </a:ext>
            </a:extLst>
          </p:cNvPr>
          <p:cNvSpPr txBox="1"/>
          <p:nvPr/>
        </p:nvSpPr>
        <p:spPr>
          <a:xfrm>
            <a:off x="163218" y="1213971"/>
            <a:ext cx="5864646" cy="147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 Breakdown (Construction Only)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St. (South Block):  $1,500,000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Traer St.:  $1,220,000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 Total (Construction Only):  $2,720,000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CDF2F-69B7-42C5-9B4C-D46E599BB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864" y="1213971"/>
            <a:ext cx="5792224" cy="51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2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Ely Downtown Design</a:t>
            </a:r>
            <a:br>
              <a:rPr lang="en-US" dirty="0"/>
            </a:br>
            <a:r>
              <a:rPr lang="en-US" b="0" i="1" dirty="0"/>
              <a:t>Project Team</a:t>
            </a:r>
            <a:endParaRPr lang="en-US" b="0" dirty="0"/>
          </a:p>
        </p:txBody>
      </p:sp>
      <p:pic>
        <p:nvPicPr>
          <p:cNvPr id="2050" name="Picture 2" descr="Ely, IA">
            <a:extLst>
              <a:ext uri="{FF2B5EF4-FFF2-40B4-BE49-F238E27FC236}">
                <a16:creationId xmlns:a16="http://schemas.microsoft.com/office/drawing/2014/main" id="{CFF03E5E-76B5-4A48-B1B3-4369D684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23" y="6329288"/>
            <a:ext cx="903652" cy="5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F4BD2340-A5F6-47FF-9B46-90CC4DF73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" y="1872482"/>
            <a:ext cx="6715565" cy="2851301"/>
          </a:xfrm>
          <a:prstGeom prst="rect">
            <a:avLst/>
          </a:prstGeom>
        </p:spPr>
      </p:pic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005FF21C-79EC-4A3F-9501-1AE0D31CA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96" y="1144513"/>
            <a:ext cx="2761855" cy="5291798"/>
          </a:xfrm>
          <a:prstGeom prst="rect">
            <a:avLst/>
          </a:prstGeom>
        </p:spPr>
      </p:pic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E53985A8-806A-4684-B52C-1051E36F2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51" y="1144513"/>
            <a:ext cx="2546918" cy="47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2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Segment Breakdown</a:t>
            </a:r>
            <a:br>
              <a:rPr lang="en-US" dirty="0"/>
            </a:br>
            <a:r>
              <a:rPr lang="en-US" b="0" i="1" dirty="0"/>
              <a:t>Main St. – South Block</a:t>
            </a:r>
            <a:endParaRPr lang="en-US" b="0" dirty="0"/>
          </a:p>
        </p:txBody>
      </p:sp>
      <p:pic>
        <p:nvPicPr>
          <p:cNvPr id="2050" name="Picture 2" descr="Ely, IA">
            <a:extLst>
              <a:ext uri="{FF2B5EF4-FFF2-40B4-BE49-F238E27FC236}">
                <a16:creationId xmlns:a16="http://schemas.microsoft.com/office/drawing/2014/main" id="{CFF03E5E-76B5-4A48-B1B3-4369D684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23" y="6355971"/>
            <a:ext cx="903652" cy="5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E0EDDE-0922-441A-AF5B-5B362BF1BE35}"/>
              </a:ext>
            </a:extLst>
          </p:cNvPr>
          <p:cNvSpPr txBox="1"/>
          <p:nvPr/>
        </p:nvSpPr>
        <p:spPr>
          <a:xfrm>
            <a:off x="185690" y="1213971"/>
            <a:ext cx="3995693" cy="185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650lf of Watermain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780lf of Storm Sewer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Roadway and Sidewalks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58 Parking Spots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Bike Parking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469133-9CD7-4CA1-8CBC-297F1F8BC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51" y="3065760"/>
            <a:ext cx="10427517" cy="32936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F20398-BC01-4D0B-B6DC-5B873F2EF6F6}"/>
              </a:ext>
            </a:extLst>
          </p:cNvPr>
          <p:cNvSpPr txBox="1"/>
          <p:nvPr/>
        </p:nvSpPr>
        <p:spPr>
          <a:xfrm>
            <a:off x="3940691" y="1180801"/>
            <a:ext cx="4880129" cy="134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Street Lighting with Event Power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Landscaping, Pavers, and Plantings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61’ Cross Section w/ Angled Parking, 3.5’ Paver Boulevard, and 6’ Sidewalk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F8C66-5590-4E36-A0B3-29C04318B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820" y="182180"/>
            <a:ext cx="3182224" cy="2824994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19B313CD-F26A-44E5-A37A-7CD58790BC44}"/>
              </a:ext>
            </a:extLst>
          </p:cNvPr>
          <p:cNvSpPr/>
          <p:nvPr/>
        </p:nvSpPr>
        <p:spPr>
          <a:xfrm rot="3183619">
            <a:off x="10501413" y="954703"/>
            <a:ext cx="234892" cy="710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FE1E5-1240-484E-9C93-81155A4E32C9}"/>
              </a:ext>
            </a:extLst>
          </p:cNvPr>
          <p:cNvSpPr txBox="1"/>
          <p:nvPr/>
        </p:nvSpPr>
        <p:spPr>
          <a:xfrm>
            <a:off x="5759809" y="5432640"/>
            <a:ext cx="236569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till working out details with the property owner for this stub</a:t>
            </a:r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CDE13B5-3EC3-4797-8A1A-5A188545CEB8}"/>
              </a:ext>
            </a:extLst>
          </p:cNvPr>
          <p:cNvSpPr/>
          <p:nvPr/>
        </p:nvSpPr>
        <p:spPr>
          <a:xfrm rot="16200000">
            <a:off x="8221211" y="5656267"/>
            <a:ext cx="234892" cy="710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1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Segment Breakdown</a:t>
            </a:r>
            <a:br>
              <a:rPr lang="en-US" dirty="0"/>
            </a:br>
            <a:r>
              <a:rPr lang="en-US" b="0" i="1" dirty="0"/>
              <a:t>Traer St. – South Block</a:t>
            </a:r>
            <a:endParaRPr lang="en-US" b="0" dirty="0"/>
          </a:p>
        </p:txBody>
      </p:sp>
      <p:pic>
        <p:nvPicPr>
          <p:cNvPr id="2050" name="Picture 2" descr="Ely, IA">
            <a:extLst>
              <a:ext uri="{FF2B5EF4-FFF2-40B4-BE49-F238E27FC236}">
                <a16:creationId xmlns:a16="http://schemas.microsoft.com/office/drawing/2014/main" id="{CFF03E5E-76B5-4A48-B1B3-4369D684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545" y="6355971"/>
            <a:ext cx="903652" cy="5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8C401F-D927-490E-B1D5-5026B6789EBC}"/>
              </a:ext>
            </a:extLst>
          </p:cNvPr>
          <p:cNvSpPr txBox="1"/>
          <p:nvPr/>
        </p:nvSpPr>
        <p:spPr>
          <a:xfrm>
            <a:off x="185690" y="1213971"/>
            <a:ext cx="3995693" cy="185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520lf of Watermain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600lf of Storm Sewer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Roadway and Sidewalks</a:t>
            </a:r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Veteran’s Memorial</a:t>
            </a:r>
          </a:p>
          <a:p>
            <a:pPr marL="285750" indent="-28575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20 Parking Spots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985CDC-1433-4987-B797-1532CE352052}"/>
              </a:ext>
            </a:extLst>
          </p:cNvPr>
          <p:cNvSpPr txBox="1"/>
          <p:nvPr/>
        </p:nvSpPr>
        <p:spPr>
          <a:xfrm>
            <a:off x="3940691" y="1167862"/>
            <a:ext cx="4880129" cy="9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250lf of Sanitary Sewer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41’ Cross Section w/ Parallel Parking, 6’ Grass Boulevard, and 5’ Sidewalk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3DF09-0A54-4F28-BD22-9C7D51D2A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820" y="182180"/>
            <a:ext cx="3182224" cy="2824994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E2F32FF6-077F-4592-B9BE-8C2AF9590C41}"/>
              </a:ext>
            </a:extLst>
          </p:cNvPr>
          <p:cNvSpPr/>
          <p:nvPr/>
        </p:nvSpPr>
        <p:spPr>
          <a:xfrm rot="19213778">
            <a:off x="9108842" y="1054948"/>
            <a:ext cx="234892" cy="710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9A31E-9FF8-40B1-A0BB-93A6FEF21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079" y="3007174"/>
            <a:ext cx="9052853" cy="341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7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Segment Breakdown</a:t>
            </a:r>
            <a:br>
              <a:rPr lang="en-US" dirty="0"/>
            </a:br>
            <a:r>
              <a:rPr lang="en-US" b="0" i="1" dirty="0"/>
              <a:t>Traer St. – North Block</a:t>
            </a:r>
            <a:endParaRPr lang="en-US" b="0" dirty="0"/>
          </a:p>
        </p:txBody>
      </p:sp>
      <p:pic>
        <p:nvPicPr>
          <p:cNvPr id="2050" name="Picture 2" descr="Ely, IA">
            <a:extLst>
              <a:ext uri="{FF2B5EF4-FFF2-40B4-BE49-F238E27FC236}">
                <a16:creationId xmlns:a16="http://schemas.microsoft.com/office/drawing/2014/main" id="{CFF03E5E-76B5-4A48-B1B3-4369D684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15" y="6355971"/>
            <a:ext cx="903652" cy="5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4AA18F-1B90-4931-A9FF-756848D59EB3}"/>
              </a:ext>
            </a:extLst>
          </p:cNvPr>
          <p:cNvSpPr txBox="1"/>
          <p:nvPr/>
        </p:nvSpPr>
        <p:spPr>
          <a:xfrm>
            <a:off x="185690" y="1213971"/>
            <a:ext cx="3995693" cy="185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300lf of Watermain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300lf of Storm Sewer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Roadway and Sidewalks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13 Parking Spots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150lf of Sanitary Sewer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C9C6C1-C433-4A2F-A9FC-383829CC6B0E}"/>
              </a:ext>
            </a:extLst>
          </p:cNvPr>
          <p:cNvSpPr txBox="1"/>
          <p:nvPr/>
        </p:nvSpPr>
        <p:spPr>
          <a:xfrm>
            <a:off x="4061037" y="1199378"/>
            <a:ext cx="488012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41’ Cross Section w/ Parallel Parking, 6’ Grass Boulevard, and 5’ Sidewalk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2A293-225C-47DB-9497-06771CF7B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820" y="182180"/>
            <a:ext cx="3182224" cy="2824994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43FA7D2F-94B3-4302-AE06-21B59B3BDEE7}"/>
              </a:ext>
            </a:extLst>
          </p:cNvPr>
          <p:cNvSpPr/>
          <p:nvPr/>
        </p:nvSpPr>
        <p:spPr>
          <a:xfrm rot="19213778">
            <a:off x="9469570" y="790999"/>
            <a:ext cx="234892" cy="710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2E064-74F6-497C-A391-DA5E47DB6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802" y="3065760"/>
            <a:ext cx="8464214" cy="35870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CCD608-4A39-409A-9275-4FC74DE314CD}"/>
              </a:ext>
            </a:extLst>
          </p:cNvPr>
          <p:cNvSpPr txBox="1"/>
          <p:nvPr/>
        </p:nvSpPr>
        <p:spPr>
          <a:xfrm>
            <a:off x="7340366" y="5729495"/>
            <a:ext cx="236569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till working out details with the property owner for this stub</a:t>
            </a:r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25FB1FF-0E25-4F62-B910-F791A69B72BA}"/>
              </a:ext>
            </a:extLst>
          </p:cNvPr>
          <p:cNvSpPr/>
          <p:nvPr/>
        </p:nvSpPr>
        <p:spPr>
          <a:xfrm rot="10800000">
            <a:off x="8288321" y="5110191"/>
            <a:ext cx="234892" cy="710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0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Segment Breakdown</a:t>
            </a:r>
            <a:br>
              <a:rPr lang="en-US" dirty="0"/>
            </a:br>
            <a:r>
              <a:rPr lang="en-US" b="0" i="1" dirty="0"/>
              <a:t>Streetscape</a:t>
            </a:r>
            <a:endParaRPr lang="en-US" b="0" dirty="0"/>
          </a:p>
        </p:txBody>
      </p:sp>
      <p:pic>
        <p:nvPicPr>
          <p:cNvPr id="2050" name="Picture 2" descr="Ely, IA">
            <a:extLst>
              <a:ext uri="{FF2B5EF4-FFF2-40B4-BE49-F238E27FC236}">
                <a16:creationId xmlns:a16="http://schemas.microsoft.com/office/drawing/2014/main" id="{CFF03E5E-76B5-4A48-B1B3-4369D684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15" y="6355971"/>
            <a:ext cx="903652" cy="5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67D186-8878-4B48-9BE5-CB7376E66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538" y="1168494"/>
            <a:ext cx="8233977" cy="54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3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Segment Breakdown</a:t>
            </a:r>
            <a:br>
              <a:rPr lang="en-US" dirty="0"/>
            </a:br>
            <a:r>
              <a:rPr lang="en-US" b="0" i="1" dirty="0"/>
              <a:t>Streetscape</a:t>
            </a:r>
            <a:endParaRPr lang="en-US" b="0" dirty="0"/>
          </a:p>
        </p:txBody>
      </p:sp>
      <p:pic>
        <p:nvPicPr>
          <p:cNvPr id="2050" name="Picture 2" descr="Ely, IA">
            <a:extLst>
              <a:ext uri="{FF2B5EF4-FFF2-40B4-BE49-F238E27FC236}">
                <a16:creationId xmlns:a16="http://schemas.microsoft.com/office/drawing/2014/main" id="{CFF03E5E-76B5-4A48-B1B3-4369D684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15" y="6355971"/>
            <a:ext cx="903652" cy="5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59157A-10CC-4D16-B4E9-A5CEF986E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19" y="1183554"/>
            <a:ext cx="8464596" cy="541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2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Segment Breakdown</a:t>
            </a:r>
            <a:br>
              <a:rPr lang="en-US" dirty="0"/>
            </a:br>
            <a:r>
              <a:rPr lang="en-US" b="0" i="1" dirty="0" err="1"/>
              <a:t>Streetsacpe</a:t>
            </a:r>
            <a:r>
              <a:rPr lang="en-US" b="0" i="1" dirty="0"/>
              <a:t> Material Board</a:t>
            </a:r>
            <a:endParaRPr lang="en-US" b="0" dirty="0"/>
          </a:p>
        </p:txBody>
      </p:sp>
      <p:pic>
        <p:nvPicPr>
          <p:cNvPr id="2050" name="Picture 2" descr="Ely, IA">
            <a:extLst>
              <a:ext uri="{FF2B5EF4-FFF2-40B4-BE49-F238E27FC236}">
                <a16:creationId xmlns:a16="http://schemas.microsoft.com/office/drawing/2014/main" id="{CFF03E5E-76B5-4A48-B1B3-4369D684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78" y="6355971"/>
            <a:ext cx="903652" cy="5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E0EDDE-0922-441A-AF5B-5B362BF1BE35}"/>
              </a:ext>
            </a:extLst>
          </p:cNvPr>
          <p:cNvSpPr txBox="1"/>
          <p:nvPr/>
        </p:nvSpPr>
        <p:spPr>
          <a:xfrm>
            <a:off x="318782" y="1213974"/>
            <a:ext cx="1016633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Alternates/Material Board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BC7DC9A-2F76-427C-A476-0838AC2BD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2" y="1948610"/>
            <a:ext cx="7392432" cy="46583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32C50B-39F0-45F6-89B4-7A37B1BF4A90}"/>
              </a:ext>
            </a:extLst>
          </p:cNvPr>
          <p:cNvSpPr/>
          <p:nvPr/>
        </p:nvSpPr>
        <p:spPr>
          <a:xfrm>
            <a:off x="4479721" y="3489820"/>
            <a:ext cx="3833769" cy="3229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3584D4-6357-4584-A876-4B944920B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449" y="4277797"/>
            <a:ext cx="2798359" cy="1921428"/>
          </a:xfrm>
          <a:prstGeom prst="rect">
            <a:avLst/>
          </a:prstGeom>
        </p:spPr>
      </p:pic>
      <p:pic>
        <p:nvPicPr>
          <p:cNvPr id="1026" name="x_Picture 20">
            <a:extLst>
              <a:ext uri="{FF2B5EF4-FFF2-40B4-BE49-F238E27FC236}">
                <a16:creationId xmlns:a16="http://schemas.microsoft.com/office/drawing/2014/main" id="{BF7B3F6B-7E0D-4BC6-91A8-FD006FB2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94" y="1256724"/>
            <a:ext cx="2590514" cy="282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x_Picture 2">
            <a:extLst>
              <a:ext uri="{FF2B5EF4-FFF2-40B4-BE49-F238E27FC236}">
                <a16:creationId xmlns:a16="http://schemas.microsoft.com/office/drawing/2014/main" id="{2331C30E-D52F-439A-9374-BB1D8D9C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75" y="1213973"/>
            <a:ext cx="2738443" cy="285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92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Ely Downtown Design</a:t>
            </a:r>
            <a:br>
              <a:rPr lang="en-US" dirty="0"/>
            </a:br>
            <a:r>
              <a:rPr lang="en-US" b="0" i="1" dirty="0"/>
              <a:t>Phase 1 Overview</a:t>
            </a:r>
            <a:endParaRPr lang="en-US" b="0" dirty="0"/>
          </a:p>
        </p:txBody>
      </p:sp>
      <p:pic>
        <p:nvPicPr>
          <p:cNvPr id="2050" name="Picture 2" descr="Ely, IA">
            <a:extLst>
              <a:ext uri="{FF2B5EF4-FFF2-40B4-BE49-F238E27FC236}">
                <a16:creationId xmlns:a16="http://schemas.microsoft.com/office/drawing/2014/main" id="{CFF03E5E-76B5-4A48-B1B3-4369D684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156" y="6355971"/>
            <a:ext cx="903652" cy="50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E0EDDE-0922-441A-AF5B-5B362BF1BE35}"/>
              </a:ext>
            </a:extLst>
          </p:cNvPr>
          <p:cNvSpPr txBox="1"/>
          <p:nvPr/>
        </p:nvSpPr>
        <p:spPr>
          <a:xfrm>
            <a:off x="171607" y="1213971"/>
            <a:ext cx="8476324" cy="222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Limits 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Schedule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2023:  Bid Project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2023:  Construct Phase 1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2023 – Spring 2024:  Alley Sewer Repair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buClr>
                <a:srgbClr val="EA7E24"/>
              </a:buClr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and Overlay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DBBA9A-4C09-4630-8237-6C9B85680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544" y="1545703"/>
            <a:ext cx="5418543" cy="48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2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SA 1">
      <a:dk1>
        <a:srgbClr val="000000"/>
      </a:dk1>
      <a:lt1>
        <a:srgbClr val="FFFFFF"/>
      </a:lt1>
      <a:dk2>
        <a:srgbClr val="44546A"/>
      </a:dk2>
      <a:lt2>
        <a:srgbClr val="F4F7F9"/>
      </a:lt2>
      <a:accent1>
        <a:srgbClr val="006979"/>
      </a:accent1>
      <a:accent2>
        <a:srgbClr val="EA7E24"/>
      </a:accent2>
      <a:accent3>
        <a:srgbClr val="A9414D"/>
      </a:accent3>
      <a:accent4>
        <a:srgbClr val="434F4E"/>
      </a:accent4>
      <a:accent5>
        <a:srgbClr val="00828E"/>
      </a:accent5>
      <a:accent6>
        <a:srgbClr val="2E9248"/>
      </a:accent6>
      <a:hlink>
        <a:srgbClr val="EA7E24"/>
      </a:hlink>
      <a:folHlink>
        <a:srgbClr val="A9414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MSA_PPT_Template_standard.pptx" id="{F654DBC4-026A-440C-98CF-E1D0EB0423CE}" vid="{E876445E-4C4A-4DF5-A67E-A1E8275D1B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1138</TotalTime>
  <Words>305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PowerPoint Presentation</vt:lpstr>
      <vt:lpstr>Ely Downtown Design Project Team</vt:lpstr>
      <vt:lpstr>Phase 1 Segment Breakdown Main St. – South Block</vt:lpstr>
      <vt:lpstr>Phase 1 Segment Breakdown Traer St. – South Block</vt:lpstr>
      <vt:lpstr>Phase 1 Segment Breakdown Traer St. – North Block</vt:lpstr>
      <vt:lpstr>Phase 1 Segment Breakdown Streetscape</vt:lpstr>
      <vt:lpstr>Phase 1 Segment Breakdown Streetscape</vt:lpstr>
      <vt:lpstr>Phase 1 Segment Breakdown Streetsacpe Material Board</vt:lpstr>
      <vt:lpstr>Ely Downtown Design Phase 1 Overview</vt:lpstr>
      <vt:lpstr>Phase 1 Cost Breakdown (Construction Only)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Lawler</dc:creator>
  <cp:lastModifiedBy>Cody Lawler</cp:lastModifiedBy>
  <cp:revision>62</cp:revision>
  <cp:lastPrinted>2022-08-15T18:04:08Z</cp:lastPrinted>
  <dcterms:created xsi:type="dcterms:W3CDTF">2022-06-21T15:08:51Z</dcterms:created>
  <dcterms:modified xsi:type="dcterms:W3CDTF">2023-02-06T20:01:30Z</dcterms:modified>
</cp:coreProperties>
</file>